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76c99f85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776c99f85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76c99f85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76c99f85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76c99f8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776c99f8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76c99f8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76c99f8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76c99f85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76c99f85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76c99f85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76c99f85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3d5ab2df3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83d5ab2df3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76c99f85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776c99f85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76c99f85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76c99f85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76c99f85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776c99f85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20.jp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52400" y="2305525"/>
            <a:ext cx="4905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Incorporating Environmental Variability in BACI Modeling of American Lobster Catch Dynamics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779700" y="4227550"/>
            <a:ext cx="3231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81">
                <a:solidFill>
                  <a:srgbClr val="ADADAD"/>
                </a:solidFill>
              </a:rPr>
              <a:t>Everett Rzeszowski</a:t>
            </a:r>
            <a:endParaRPr sz="2981">
              <a:solidFill>
                <a:srgbClr val="ADADA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ADADAD"/>
                </a:solidFill>
              </a:rPr>
              <a:t>Maine’s Center for Sustainable </a:t>
            </a:r>
            <a:endParaRPr sz="2800">
              <a:solidFill>
                <a:srgbClr val="ADADA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ADADAD"/>
                </a:solidFill>
              </a:rPr>
              <a:t>Coastal Resources</a:t>
            </a:r>
            <a:endParaRPr sz="2800">
              <a:solidFill>
                <a:srgbClr val="ADADAD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50" y="4210660"/>
            <a:ext cx="619500" cy="8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100" y="4410588"/>
            <a:ext cx="1440400" cy="4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9280" y="0"/>
            <a:ext cx="376472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7257950" y="3252700"/>
            <a:ext cx="1886051" cy="189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7257950" y="0"/>
            <a:ext cx="1886051" cy="19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379275" y="1621025"/>
            <a:ext cx="1886051" cy="200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home points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Baseline Monhegan wind site surveys indicate that Fall catch dynamics are economically important for the local fishery and tightly linked to Fall overturn.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Non-linear models can disentangle environmental from additional effects on catch variation.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BAG surveys structure spatial heterogeneity while BACI must consider analytical methods to include these sources of variability.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4072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175" y="1140150"/>
            <a:ext cx="2147401" cy="286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025" y="641875"/>
            <a:ext cx="4988677" cy="374152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311700" y="923125"/>
            <a:ext cx="8520600" cy="3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en" sz="1286">
                <a:solidFill>
                  <a:srgbClr val="ADADAD"/>
                </a:solidFill>
              </a:rPr>
              <a:t>Thank you</a:t>
            </a:r>
            <a:endParaRPr b="1" sz="1286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354">
                <a:solidFill>
                  <a:srgbClr val="ADADAD"/>
                </a:solidFill>
              </a:rPr>
              <a:t>Chris Smith, F/V Alice B</a:t>
            </a:r>
            <a:endParaRPr sz="1354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354">
                <a:solidFill>
                  <a:srgbClr val="ADADAD"/>
                </a:solidFill>
              </a:rPr>
              <a:t>Lucas Cioffi, F/V Mule</a:t>
            </a:r>
            <a:endParaRPr sz="1354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354">
                <a:solidFill>
                  <a:srgbClr val="ADADAD"/>
                </a:solidFill>
              </a:rPr>
              <a:t>Brandon Bezio, F/V Chum Again</a:t>
            </a:r>
            <a:endParaRPr sz="1354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354">
                <a:solidFill>
                  <a:srgbClr val="ADADAD"/>
                </a:solidFill>
              </a:rPr>
              <a:t>Nick Cennamo, F/V Chris</a:t>
            </a:r>
            <a:endParaRPr sz="1354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354">
                <a:solidFill>
                  <a:srgbClr val="ADADAD"/>
                </a:solidFill>
              </a:rPr>
              <a:t>Chris Cash, Lobster Institute</a:t>
            </a:r>
            <a:endParaRPr sz="1354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354">
                <a:solidFill>
                  <a:srgbClr val="ADADAD"/>
                </a:solidFill>
              </a:rPr>
              <a:t>Kathleen Reardon, ME DMR</a:t>
            </a:r>
            <a:endParaRPr sz="1354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n" sz="1354">
                <a:solidFill>
                  <a:srgbClr val="ADADAD"/>
                </a:solidFill>
              </a:rPr>
              <a:t>Andrew Goode, UMaine</a:t>
            </a:r>
            <a:endParaRPr sz="1354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rPr lang="en" sz="1354">
                <a:solidFill>
                  <a:srgbClr val="ADADAD"/>
                </a:solidFill>
              </a:rPr>
              <a:t>Damian C. Brady, UMaine</a:t>
            </a:r>
            <a:endParaRPr sz="1354">
              <a:solidFill>
                <a:srgbClr val="ADADAD"/>
              </a:solidFill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4998" y="3811801"/>
            <a:ext cx="954624" cy="12373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327150" y="4476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MyResearchGate: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Gulf of Maine Wind Development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 East Coast has 20+ projects in the development pipeline.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Environmental impacts may accumulate locally or across the larger region.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is </a:t>
            </a:r>
            <a:r>
              <a:rPr lang="en"/>
              <a:t>important</a:t>
            </a:r>
            <a:r>
              <a:rPr lang="en"/>
              <a:t> to </a:t>
            </a:r>
            <a:r>
              <a:rPr lang="en"/>
              <a:t>resolve</a:t>
            </a:r>
            <a:r>
              <a:rPr lang="en"/>
              <a:t> the potential economic impact of biological changes.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025" y="959986"/>
            <a:ext cx="4668974" cy="360888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4925663" y="4568875"/>
            <a:ext cx="37677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Gulf of Maine Call Area Company Interest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025" y="959975"/>
            <a:ext cx="4668995" cy="36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Gulf of Maine Wind Dev. 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3534900" cy="390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Gulf of Maine depth will require floating wind infrastructure.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Gulf of Maine lobster abundance has increased &gt;500% since 1970s.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resource</a:t>
            </a:r>
            <a:r>
              <a:rPr lang="en"/>
              <a:t> supports the most valuable single-species </a:t>
            </a:r>
            <a:r>
              <a:rPr lang="en"/>
              <a:t>fishery in the country.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0" l="0" r="0" t="22809"/>
          <a:stretch/>
        </p:blipFill>
        <p:spPr>
          <a:xfrm>
            <a:off x="3846625" y="63225"/>
            <a:ext cx="4985677" cy="250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625" y="2085925"/>
            <a:ext cx="3671574" cy="28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7492600" y="2571750"/>
            <a:ext cx="1713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Top: Offshore Wind Infrastructure Options;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Bottom: </a:t>
            </a:r>
            <a:r>
              <a:rPr lang="en">
                <a:solidFill>
                  <a:schemeClr val="accent2"/>
                </a:solidFill>
              </a:rPr>
              <a:t>Time series of Maine lobster fishery landings (grey) and value (black). 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BACI survey methods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725" y="43550"/>
            <a:ext cx="5463924" cy="35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5" y="1560075"/>
            <a:ext cx="3531275" cy="338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3125" y="2736325"/>
            <a:ext cx="2993501" cy="243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205350" y="1189713"/>
            <a:ext cx="3361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Survey design from Roach et al. (UK):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3880850" y="4193378"/>
            <a:ext cx="24843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Survey design from Rzeszowski et al. (Gulf of Maine):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Catch, wind and temperature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062" y="75800"/>
            <a:ext cx="4245864" cy="27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075" y="2815651"/>
            <a:ext cx="4245849" cy="186998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47545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Fall surveys changes in lobster catch was correlated with higher bottom temperatures.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Bottom </a:t>
            </a:r>
            <a:r>
              <a:rPr lang="en"/>
              <a:t>temperature</a:t>
            </a:r>
            <a:r>
              <a:rPr lang="en"/>
              <a:t> rose at both sites following Fall overturn / storm events. </a:t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4770075" y="4638050"/>
            <a:ext cx="4245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Fall Survey wind, temperature and legal catch time series’.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99" name="Google Shape;99;p17"/>
          <p:cNvCxnSpPr/>
          <p:nvPr/>
        </p:nvCxnSpPr>
        <p:spPr>
          <a:xfrm flipH="1" rot="10800000">
            <a:off x="5763625" y="3667725"/>
            <a:ext cx="376800" cy="353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7"/>
          <p:cNvCxnSpPr/>
          <p:nvPr/>
        </p:nvCxnSpPr>
        <p:spPr>
          <a:xfrm flipH="1" rot="10800000">
            <a:off x="7440150" y="3298550"/>
            <a:ext cx="338400" cy="461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34696" y="448056"/>
            <a:ext cx="334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 and Life History Temperature Preferences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0900" y="1938313"/>
            <a:ext cx="293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Lobsters acclimate to local temperature during each season.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allows for differences in seasonal temperature response.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552" y="2647950"/>
            <a:ext cx="3160477" cy="19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232" y="2647950"/>
            <a:ext cx="2675673" cy="199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3552" y="76598"/>
            <a:ext cx="5836150" cy="213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3240100" y="2114225"/>
            <a:ext cx="5836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Difference in water column stratification and temperature between Fall and Spring surveys.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3163800" y="4568875"/>
            <a:ext cx="58362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Seasonal temperature preferences effect on abundance from Tanaka et al. 2019.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 Temperature Response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11700" y="1067875"/>
            <a:ext cx="4260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Season and Size-class specific models account for differential responses to </a:t>
            </a:r>
            <a:r>
              <a:rPr lang="en"/>
              <a:t>variation</a:t>
            </a:r>
            <a:r>
              <a:rPr lang="en"/>
              <a:t> in conditions.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Models can then account for variation in catch attributable to environmental change over the course of an offshore wind project.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725" y="325275"/>
            <a:ext cx="4437600" cy="432834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4763850" y="4642550"/>
            <a:ext cx="44376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Effect of Temperature on Legal Catch in Fall Model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analysis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152475"/>
            <a:ext cx="38601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effectively </a:t>
            </a:r>
            <a:r>
              <a:rPr lang="en"/>
              <a:t>deploy</a:t>
            </a:r>
            <a:r>
              <a:rPr lang="en"/>
              <a:t> the survey a power analysis must be conducted.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baseline data is not available for power analysis oversampling the first survey year is suggested.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701575" y="1152475"/>
            <a:ext cx="4260300" cy="34164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Fig. Power analysis results</a:t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650" y="53263"/>
            <a:ext cx="4920726" cy="5036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0"/>
          <p:cNvCxnSpPr/>
          <p:nvPr/>
        </p:nvCxnSpPr>
        <p:spPr>
          <a:xfrm flipH="1">
            <a:off x="5505100" y="504875"/>
            <a:ext cx="51300" cy="431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20"/>
          <p:cNvSpPr txBox="1"/>
          <p:nvPr/>
        </p:nvSpPr>
        <p:spPr>
          <a:xfrm>
            <a:off x="5547450" y="892550"/>
            <a:ext cx="2472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Approximate fishery samples over the same survey period</a:t>
            </a:r>
            <a:endParaRPr sz="1300"/>
          </a:p>
        </p:txBody>
      </p:sp>
      <p:cxnSp>
        <p:nvCxnSpPr>
          <p:cNvPr id="130" name="Google Shape;130;p20"/>
          <p:cNvCxnSpPr/>
          <p:nvPr/>
        </p:nvCxnSpPr>
        <p:spPr>
          <a:xfrm flipH="1">
            <a:off x="5563050" y="1379200"/>
            <a:ext cx="492000" cy="4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20"/>
          <p:cNvSpPr txBox="1"/>
          <p:nvPr/>
        </p:nvSpPr>
        <p:spPr>
          <a:xfrm>
            <a:off x="1912800" y="4746125"/>
            <a:ext cx="433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Power analysis results.</a:t>
            </a:r>
            <a:r>
              <a:rPr lang="en" sz="1600">
                <a:solidFill>
                  <a:schemeClr val="accent3"/>
                </a:solidFill>
              </a:rPr>
              <a:t> </a:t>
            </a:r>
            <a:endParaRPr sz="16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BACI vs. BAG sensitivity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BAG is more spatially structured than BACI with non-random sampling on a distance gradient.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Study goals may </a:t>
            </a:r>
            <a:r>
              <a:rPr lang="en"/>
              <a:t>inform</a:t>
            </a:r>
            <a:r>
              <a:rPr lang="en"/>
              <a:t> the level of sample stratification appropriate for answering a question. 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325" y="835038"/>
            <a:ext cx="4797949" cy="347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4494150" y="4460000"/>
            <a:ext cx="433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Power analysis results from Livermore et al. (2023) BAG simulation.</a:t>
            </a:r>
            <a:r>
              <a:rPr lang="en">
                <a:solidFill>
                  <a:schemeClr val="accent3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